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7019925" cy="9305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9/14/2019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9/14/2019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9/14/2019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1D8BD707-D9CF-40AE-B4C6-C98DA3205C09}" type="datetimeFigureOut">
              <a:rPr lang="en-US" smtClean="0"/>
              <a:pPr/>
              <a:t>9/14/2019</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6000" dirty="0" smtClean="0"/>
              <a:t>MARITIME SECURITY</a:t>
            </a:r>
            <a:endParaRPr lang="en-US" sz="6000" dirty="0"/>
          </a:p>
        </p:txBody>
      </p:sp>
      <p:sp>
        <p:nvSpPr>
          <p:cNvPr id="3" name="Subtitle 2"/>
          <p:cNvSpPr>
            <a:spLocks noGrp="1"/>
          </p:cNvSpPr>
          <p:nvPr>
            <p:ph type="subTitle" idx="1"/>
          </p:nvPr>
        </p:nvSpPr>
        <p:spPr>
          <a:xfrm>
            <a:off x="1524000" y="3810000"/>
            <a:ext cx="6400800" cy="1752600"/>
          </a:xfrm>
        </p:spPr>
        <p:txBody>
          <a:bodyPr>
            <a:normAutofit/>
          </a:bodyPr>
          <a:lstStyle/>
          <a:p>
            <a:pPr algn="ctr"/>
            <a:r>
              <a:rPr lang="en-US" sz="2800" dirty="0" smtClean="0"/>
              <a:t>Prof. P. V. </a:t>
            </a:r>
            <a:r>
              <a:rPr lang="en-US" sz="2800" dirty="0" err="1" smtClean="0"/>
              <a:t>Rao</a:t>
            </a:r>
            <a:endParaRPr lang="en-US" sz="2800" dirty="0"/>
          </a:p>
        </p:txBody>
      </p:sp>
    </p:spTree>
    <p:extLst>
      <p:ext uri="{BB962C8B-B14F-4D97-AF65-F5344CB8AC3E}">
        <p14:creationId xmlns:p14="http://schemas.microsoft.com/office/powerpoint/2010/main" val="386112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Maritime Security, Passage and Military Activities</a:t>
            </a:r>
            <a:endParaRPr lang="en-US" dirty="0"/>
          </a:p>
        </p:txBody>
      </p:sp>
      <p:sp>
        <p:nvSpPr>
          <p:cNvPr id="3" name="Content Placeholder 2"/>
          <p:cNvSpPr>
            <a:spLocks noGrp="1"/>
          </p:cNvSpPr>
          <p:nvPr>
            <p:ph idx="1"/>
          </p:nvPr>
        </p:nvSpPr>
        <p:spPr/>
        <p:txBody>
          <a:bodyPr>
            <a:normAutofit/>
          </a:bodyPr>
          <a:lstStyle/>
          <a:p>
            <a:pPr algn="just"/>
            <a:r>
              <a:rPr lang="en-US" dirty="0" smtClean="0"/>
              <a:t>Maritime </a:t>
            </a:r>
            <a:r>
              <a:rPr lang="en-US" dirty="0"/>
              <a:t>Security is the protection of a nation’s territorial and maritime jurisdiction from foreign invasion by sea. It is the responsibility of naval forces to defend the country’s coasts against military threats from sea.</a:t>
            </a:r>
          </a:p>
          <a:p>
            <a:pPr algn="just"/>
            <a:r>
              <a:rPr lang="en-US" dirty="0" smtClean="0"/>
              <a:t>Today </a:t>
            </a:r>
            <a:r>
              <a:rPr lang="en-US" dirty="0"/>
              <a:t>maritime security denotes more than the armed protection provided by a country’s navy. Maritime security has acquired a broader holistic meaning.  Apart from threats from enemy countries, non-military to maritime security include: pirates, drug-traffickers, terrorists. </a:t>
            </a:r>
          </a:p>
          <a:p>
            <a:pPr algn="just"/>
            <a:r>
              <a:rPr lang="en-US" dirty="0" smtClean="0"/>
              <a:t>Relief </a:t>
            </a:r>
            <a:r>
              <a:rPr lang="en-US" dirty="0"/>
              <a:t>from natural disasters, exploring sea-bed resources, construction of ports and </a:t>
            </a:r>
            <a:r>
              <a:rPr lang="en-US" dirty="0" err="1"/>
              <a:t>harbours</a:t>
            </a:r>
            <a:r>
              <a:rPr lang="en-US" dirty="0"/>
              <a:t> are also covered by contemporary concept of maritime security. </a:t>
            </a:r>
          </a:p>
        </p:txBody>
      </p:sp>
    </p:spTree>
    <p:extLst>
      <p:ext uri="{BB962C8B-B14F-4D97-AF65-F5344CB8AC3E}">
        <p14:creationId xmlns:p14="http://schemas.microsoft.com/office/powerpoint/2010/main" val="1628884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Maritime Jurisdictions</a:t>
            </a:r>
          </a:p>
        </p:txBody>
      </p:sp>
      <p:sp>
        <p:nvSpPr>
          <p:cNvPr id="3" name="Content Placeholder 2"/>
          <p:cNvSpPr>
            <a:spLocks noGrp="1"/>
          </p:cNvSpPr>
          <p:nvPr>
            <p:ph idx="1"/>
          </p:nvPr>
        </p:nvSpPr>
        <p:spPr/>
        <p:txBody>
          <a:bodyPr>
            <a:normAutofit fontScale="92500" lnSpcReduction="10000"/>
          </a:bodyPr>
          <a:lstStyle/>
          <a:p>
            <a:pPr algn="just"/>
            <a:r>
              <a:rPr lang="en-US" dirty="0" smtClean="0"/>
              <a:t>UNCLOS </a:t>
            </a:r>
            <a:r>
              <a:rPr lang="en-US" dirty="0"/>
              <a:t>( United Nations Law of the Sea) allows every coastal country of the world certain parts of the Sea as their sovereign territories. In these zones, each coastal state has complete or limited sovereign rights. </a:t>
            </a:r>
          </a:p>
          <a:p>
            <a:pPr algn="just"/>
            <a:r>
              <a:rPr lang="en-US" dirty="0" smtClean="0"/>
              <a:t>UNCLOS </a:t>
            </a:r>
            <a:r>
              <a:rPr lang="en-US" dirty="0"/>
              <a:t>divides sovereign maritime zones of a country in the adjoining Sea as: Territorial Sea (12 nautical miles); Contiguous Zone (24 nautical miles); Exclusive Economic Zone (EEZ, 200 nautical miles). </a:t>
            </a:r>
          </a:p>
          <a:p>
            <a:pPr algn="just"/>
            <a:r>
              <a:rPr lang="en-US" dirty="0" smtClean="0"/>
              <a:t>In </a:t>
            </a:r>
            <a:r>
              <a:rPr lang="en-US" dirty="0"/>
              <a:t>the Territorial Sea the coastal state has absolute sovereign rights of law enforcement, maritime security control and establishments, control over the passage of foreign commercial and war ships, customs and immigration laws implementation.     </a:t>
            </a:r>
          </a:p>
          <a:p>
            <a:pPr algn="just"/>
            <a:r>
              <a:rPr lang="en-US" dirty="0" smtClean="0"/>
              <a:t>In </a:t>
            </a:r>
            <a:r>
              <a:rPr lang="en-US" dirty="0"/>
              <a:t>each of these zones the coastal state has fishing rights, use of living and non-living resources, sea bed minerals, exploration and utilization of oil and gas resources. </a:t>
            </a:r>
          </a:p>
        </p:txBody>
      </p:sp>
    </p:spTree>
    <p:extLst>
      <p:ext uri="{BB962C8B-B14F-4D97-AF65-F5344CB8AC3E}">
        <p14:creationId xmlns:p14="http://schemas.microsoft.com/office/powerpoint/2010/main" val="3339501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Maritime Security Forces:  India</a:t>
            </a:r>
          </a:p>
        </p:txBody>
      </p:sp>
      <p:sp>
        <p:nvSpPr>
          <p:cNvPr id="3" name="Content Placeholder 2"/>
          <p:cNvSpPr>
            <a:spLocks noGrp="1"/>
          </p:cNvSpPr>
          <p:nvPr>
            <p:ph idx="1"/>
          </p:nvPr>
        </p:nvSpPr>
        <p:spPr/>
        <p:txBody>
          <a:bodyPr>
            <a:normAutofit fontScale="77500" lnSpcReduction="20000"/>
          </a:bodyPr>
          <a:lstStyle/>
          <a:p>
            <a:pPr algn="just"/>
            <a:r>
              <a:rPr lang="en-US" dirty="0" smtClean="0"/>
              <a:t>India </a:t>
            </a:r>
            <a:r>
              <a:rPr lang="en-US" dirty="0"/>
              <a:t>has a territorial sea of 12 nautical miles, and an Exclusive Economic Zone (EEZ) measuring 200 nautical miles from the coast. India has exclusive rights of enjoying and exploiting ocean resources in these extended ocean spaces. </a:t>
            </a:r>
          </a:p>
          <a:p>
            <a:pPr algn="just"/>
            <a:r>
              <a:rPr lang="en-US" dirty="0" smtClean="0"/>
              <a:t>Indian </a:t>
            </a:r>
            <a:r>
              <a:rPr lang="en-US" dirty="0"/>
              <a:t>Navy (IN) and ICG  have the responsibility of protecting the country’s maritime borders.  IN has the sole responsibility of protecting India from maritime threats, and attacks. IN played important role in the Bangladesh war (1971) and the </a:t>
            </a:r>
            <a:r>
              <a:rPr lang="en-US" dirty="0" err="1"/>
              <a:t>Kargil</a:t>
            </a:r>
            <a:r>
              <a:rPr lang="en-US" dirty="0"/>
              <a:t> War (1999).</a:t>
            </a:r>
          </a:p>
          <a:p>
            <a:pPr algn="just"/>
            <a:endParaRPr lang="en-US" dirty="0"/>
          </a:p>
          <a:p>
            <a:pPr algn="just"/>
            <a:r>
              <a:rPr lang="en-US" dirty="0" smtClean="0"/>
              <a:t>The </a:t>
            </a:r>
            <a:r>
              <a:rPr lang="en-US" dirty="0"/>
              <a:t>1978 Indian Coast Guard Act authorizes the coast guard to enforce  policing, surveillance, patrolling the 7,683 </a:t>
            </a:r>
            <a:r>
              <a:rPr lang="en-US" dirty="0" err="1"/>
              <a:t>kilometres</a:t>
            </a:r>
            <a:r>
              <a:rPr lang="en-US" dirty="0"/>
              <a:t> of coastline and over two million square </a:t>
            </a:r>
            <a:r>
              <a:rPr lang="en-US" dirty="0" err="1"/>
              <a:t>kilometres</a:t>
            </a:r>
            <a:r>
              <a:rPr lang="en-US" dirty="0"/>
              <a:t> of sea within national jurisdiction. </a:t>
            </a:r>
          </a:p>
          <a:p>
            <a:pPr algn="just"/>
            <a:endParaRPr lang="en-US" dirty="0"/>
          </a:p>
          <a:p>
            <a:pPr algn="just"/>
            <a:r>
              <a:rPr lang="en-US" dirty="0" smtClean="0"/>
              <a:t>After </a:t>
            </a:r>
            <a:r>
              <a:rPr lang="en-US" dirty="0"/>
              <a:t>the  terrorist attack on Mumbai on November 26, 2008 (called 26/11), Government of India created Coastal Police Stations. These police stations have to protect the territorial sea, checking and arrest of criminal agents like smugglers and drug traffickers and prevent their entry into hinterland. </a:t>
            </a:r>
          </a:p>
        </p:txBody>
      </p:sp>
    </p:spTree>
    <p:extLst>
      <p:ext uri="{BB962C8B-B14F-4D97-AF65-F5344CB8AC3E}">
        <p14:creationId xmlns:p14="http://schemas.microsoft.com/office/powerpoint/2010/main" val="1638297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Right of Passage and Military Activities</a:t>
            </a:r>
          </a:p>
        </p:txBody>
      </p:sp>
      <p:sp>
        <p:nvSpPr>
          <p:cNvPr id="3" name="Content Placeholder 2"/>
          <p:cNvSpPr>
            <a:spLocks noGrp="1"/>
          </p:cNvSpPr>
          <p:nvPr>
            <p:ph idx="1"/>
          </p:nvPr>
        </p:nvSpPr>
        <p:spPr/>
        <p:txBody>
          <a:bodyPr>
            <a:normAutofit fontScale="92500" lnSpcReduction="10000"/>
          </a:bodyPr>
          <a:lstStyle/>
          <a:p>
            <a:pPr algn="just"/>
            <a:r>
              <a:rPr lang="en-US" dirty="0" smtClean="0"/>
              <a:t>‘</a:t>
            </a:r>
            <a:r>
              <a:rPr lang="en-US" dirty="0"/>
              <a:t>Right of Innocent Passage’ is a legal term under UNCLOS. It means the legal rights given under UNCLOS for the commercial and warships of foreign countries to pass through the maritime zones of a coastal State.  </a:t>
            </a:r>
          </a:p>
          <a:p>
            <a:pPr algn="just"/>
            <a:r>
              <a:rPr lang="en-US" dirty="0" smtClean="0"/>
              <a:t>A </a:t>
            </a:r>
            <a:r>
              <a:rPr lang="en-US" dirty="0"/>
              <a:t>foreign ship can passage through territorial sea of a coastal State without disturbing peace, good order and maritime security of the state. The word ‘innocent passage’ is introduced in order ensure the maritime interests of the coastal state. </a:t>
            </a:r>
          </a:p>
          <a:p>
            <a:pPr algn="just"/>
            <a:r>
              <a:rPr lang="en-US" dirty="0" smtClean="0"/>
              <a:t>Foreign </a:t>
            </a:r>
            <a:r>
              <a:rPr lang="en-US" dirty="0"/>
              <a:t>ships are not allowed to involve in such activities like spying, carrying any military weapons or and interfere with the coastal state’s communications and other coastal facilities like ports and oil platforms. </a:t>
            </a:r>
          </a:p>
          <a:p>
            <a:pPr algn="just"/>
            <a:r>
              <a:rPr lang="en-US" dirty="0" smtClean="0"/>
              <a:t>Warships </a:t>
            </a:r>
            <a:r>
              <a:rPr lang="en-US" dirty="0"/>
              <a:t>like submarines and similar military ships should navigate on the surface waters of coastal state in its territorial waters</a:t>
            </a:r>
            <a:r>
              <a:rPr lang="en-US" dirty="0" smtClean="0"/>
              <a:t>.</a:t>
            </a:r>
            <a:endParaRPr lang="en-US" dirty="0"/>
          </a:p>
        </p:txBody>
      </p:sp>
    </p:spTree>
    <p:extLst>
      <p:ext uri="{BB962C8B-B14F-4D97-AF65-F5344CB8AC3E}">
        <p14:creationId xmlns:p14="http://schemas.microsoft.com/office/powerpoint/2010/main" val="1033473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667000"/>
            <a:ext cx="8229600" cy="990600"/>
          </a:xfrm>
        </p:spPr>
        <p:txBody>
          <a:bodyPr>
            <a:normAutofit/>
          </a:bodyPr>
          <a:lstStyle/>
          <a:p>
            <a:pPr algn="ctr"/>
            <a:r>
              <a:rPr lang="en-US" sz="4800" dirty="0" smtClean="0"/>
              <a:t>THANK YOU</a:t>
            </a:r>
            <a:endParaRPr lang="en-US" sz="4800" dirty="0"/>
          </a:p>
        </p:txBody>
      </p:sp>
    </p:spTree>
    <p:extLst>
      <p:ext uri="{BB962C8B-B14F-4D97-AF65-F5344CB8AC3E}">
        <p14:creationId xmlns:p14="http://schemas.microsoft.com/office/powerpoint/2010/main" val="40631870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0</TotalTime>
  <Words>599</Words>
  <Application>Microsoft Office PowerPoint</Application>
  <PresentationFormat>On-screen Show (4:3)</PresentationFormat>
  <Paragraphs>24</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Clarity</vt:lpstr>
      <vt:lpstr>MARITIME SECURITY</vt:lpstr>
      <vt:lpstr>Maritime Security, Passage and Military Activities</vt:lpstr>
      <vt:lpstr>Maritime Jurisdictions</vt:lpstr>
      <vt:lpstr>Maritime Security Forces:  India</vt:lpstr>
      <vt:lpstr>Right of Passage and Military Activities</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MARITIME SECURITY</dc:title>
  <dc:creator>Peeter</dc:creator>
  <cp:lastModifiedBy>Peeter</cp:lastModifiedBy>
  <cp:revision>1</cp:revision>
  <cp:lastPrinted>2019-09-14T08:18:39Z</cp:lastPrinted>
  <dcterms:created xsi:type="dcterms:W3CDTF">2006-08-16T00:00:00Z</dcterms:created>
  <dcterms:modified xsi:type="dcterms:W3CDTF">2019-09-14T08:18:43Z</dcterms:modified>
</cp:coreProperties>
</file>